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79" r:id="rId13"/>
    <p:sldId id="285" r:id="rId14"/>
    <p:sldId id="280" r:id="rId15"/>
    <p:sldId id="281" r:id="rId16"/>
    <p:sldId id="282" r:id="rId17"/>
    <p:sldId id="283" r:id="rId18"/>
    <p:sldId id="286" r:id="rId19"/>
    <p:sldId id="284" r:id="rId20"/>
    <p:sldId id="287" r:id="rId21"/>
    <p:sldId id="290" r:id="rId22"/>
    <p:sldId id="291" r:id="rId23"/>
    <p:sldId id="288" r:id="rId24"/>
    <p:sldId id="289" r:id="rId25"/>
    <p:sldId id="292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4"/>
    <p:restoredTop sz="94626"/>
  </p:normalViewPr>
  <p:slideViewPr>
    <p:cSldViewPr snapToGrid="0">
      <p:cViewPr varScale="1">
        <p:scale>
          <a:sx n="120" d="100"/>
          <a:sy n="12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4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82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45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9444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522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590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8801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478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549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1179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65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436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43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34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24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645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427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119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13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.eecs.berkeley.edu/~cs188/fa2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dabakoglu/clustering-mall-customers-k-means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1. Basic Concepts in AI &amp; ML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Performance Measure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AC9D6C-3F2A-41CD-E614-F20D3295C868}"/>
              </a:ext>
            </a:extLst>
          </p:cNvPr>
          <p:cNvSpPr txBox="1">
            <a:spLocks/>
          </p:cNvSpPr>
          <p:nvPr/>
        </p:nvSpPr>
        <p:spPr>
          <a:xfrm>
            <a:off x="599322" y="1211653"/>
            <a:ext cx="7183355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Loss Function or Objective Function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9E0A63B-0BF5-2767-FAF8-0273CC83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59" y="2588002"/>
            <a:ext cx="1981200" cy="990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A5A48-E1AE-2D3D-14F1-A31204E5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09" y="4034484"/>
            <a:ext cx="2222500" cy="990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9307448-D568-B07A-1AC5-CC07CBF5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09" y="5441677"/>
            <a:ext cx="2438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Minimizing the cost </a:t>
            </a:r>
            <a:r>
              <a:rPr kumimoji="1" lang="en-US" altLang="ko-Kore-KR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(Optimization)</a:t>
            </a:r>
            <a:endParaRPr kumimoji="1" lang="ko-Kore-KR" altLang="en-US" sz="4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EB5529-B526-EBA6-957E-B1BFB4DE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" t="24862" r="52338" b="7080"/>
          <a:stretch/>
        </p:blipFill>
        <p:spPr>
          <a:xfrm>
            <a:off x="712695" y="1379180"/>
            <a:ext cx="4356846" cy="398609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8555EB6-B89C-198E-0CBF-463DC6DB9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23" y="5542882"/>
            <a:ext cx="2793304" cy="55019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FA9965-E106-8683-4F3A-87773F3923CC}"/>
              </a:ext>
            </a:extLst>
          </p:cNvPr>
          <p:cNvSpPr txBox="1">
            <a:spLocks/>
          </p:cNvSpPr>
          <p:nvPr/>
        </p:nvSpPr>
        <p:spPr>
          <a:xfrm>
            <a:off x="5410527" y="1201568"/>
            <a:ext cx="3423867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Gradient Descent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44AC0AE-96BE-DAF1-DF72-C653552D2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467" y="2281669"/>
            <a:ext cx="3460052" cy="537617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DBE49CF-40CA-4E12-9BFF-E8FCDEB01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467" y="2908787"/>
            <a:ext cx="2833751" cy="3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Stochastic Gradient Descent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AC41D18-76E3-36BA-D540-AD806199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59" y="1672464"/>
            <a:ext cx="4313986" cy="65528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9F992AA-B5F8-B99C-3384-ED7F012E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9" y="2394346"/>
            <a:ext cx="3584139" cy="106834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B18B91E-2924-96C0-6692-910BD4F28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59" y="3731222"/>
            <a:ext cx="3158224" cy="441093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21213F6E-26E8-9231-D185-826B9A8A6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59" y="4675485"/>
            <a:ext cx="3475268" cy="7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Simple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83504F8-9F29-1950-4B6F-6051809F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69" y="3503127"/>
            <a:ext cx="2095500" cy="419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BD3557-3E05-39DE-552C-4F8D39518F67}"/>
              </a:ext>
            </a:extLst>
          </p:cNvPr>
          <p:cNvGrpSpPr/>
          <p:nvPr/>
        </p:nvGrpSpPr>
        <p:grpSpPr>
          <a:xfrm>
            <a:off x="515697" y="1834080"/>
            <a:ext cx="5681028" cy="4410088"/>
            <a:chOff x="552432" y="1823812"/>
            <a:chExt cx="4927049" cy="3753342"/>
          </a:xfrm>
        </p:grpSpPr>
        <p:graphicFrame>
          <p:nvGraphicFramePr>
            <p:cNvPr id="19" name="Table">
              <a:extLst>
                <a:ext uri="{FF2B5EF4-FFF2-40B4-BE49-F238E27FC236}">
                  <a16:creationId xmlns:a16="http://schemas.microsoft.com/office/drawing/2014/main" id="{22D44150-AE84-BBB4-517B-0712560C57FA}"/>
                </a:ext>
              </a:extLst>
            </p:cNvPr>
            <p:cNvGraphicFramePr/>
            <p:nvPr/>
          </p:nvGraphicFramePr>
          <p:xfrm>
            <a:off x="1263472" y="1993743"/>
            <a:ext cx="4128638" cy="3269758"/>
          </p:xfrm>
          <a:graphic>
            <a:graphicData uri="http://schemas.openxmlformats.org/drawingml/2006/table">
              <a:tbl>
                <a:tblPr/>
                <a:tblGrid>
                  <a:gridCol w="4327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</a:tblGrid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FA8CD354-2048-7B92-66FF-6F1846E2044C}"/>
                </a:ext>
              </a:extLst>
            </p:cNvPr>
            <p:cNvSpPr/>
            <p:nvPr/>
          </p:nvSpPr>
          <p:spPr>
            <a:xfrm>
              <a:off x="1240457" y="1993724"/>
              <a:ext cx="4151642" cy="3276915"/>
            </a:xfrm>
            <a:prstGeom prst="rect">
              <a:avLst/>
            </a:prstGeom>
            <a:solidFill>
              <a:srgbClr val="FFFFFF">
                <a:alpha val="65668"/>
              </a:srgbClr>
            </a:solidFill>
            <a:ln w="25400" cap="flat">
              <a:solidFill>
                <a:srgbClr val="FFFFFF">
                  <a:alpha val="65668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Education">
              <a:extLst>
                <a:ext uri="{FF2B5EF4-FFF2-40B4-BE49-F238E27FC236}">
                  <a16:creationId xmlns:a16="http://schemas.microsoft.com/office/drawing/2014/main" id="{9F74B477-0DDE-B04E-AAD8-6F91C867A261}"/>
                </a:ext>
              </a:extLst>
            </p:cNvPr>
            <p:cNvSpPr txBox="1"/>
            <p:nvPr/>
          </p:nvSpPr>
          <p:spPr>
            <a:xfrm>
              <a:off x="4650057" y="5315211"/>
              <a:ext cx="829424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070F4C8-FAB5-3085-7E08-3999D4AD19D5}"/>
                </a:ext>
              </a:extLst>
            </p:cNvPr>
            <p:cNvGrpSpPr/>
            <p:nvPr/>
          </p:nvGrpSpPr>
          <p:grpSpPr>
            <a:xfrm>
              <a:off x="1136472" y="1835777"/>
              <a:ext cx="4343008" cy="3554748"/>
              <a:chOff x="0" y="0"/>
              <a:chExt cx="4343007" cy="3554746"/>
            </a:xfrm>
          </p:grpSpPr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F4EF6CE7-92F0-8412-ED2D-34845BF9CED9}"/>
                  </a:ext>
                </a:extLst>
              </p:cNvPr>
              <p:cNvSpPr/>
              <p:nvPr/>
            </p:nvSpPr>
            <p:spPr>
              <a:xfrm>
                <a:off x="0" y="3427746"/>
                <a:ext cx="4343008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4BC02032-B560-9FEE-FCBA-E6CD6A2EAAA0}"/>
                  </a:ext>
                </a:extLst>
              </p:cNvPr>
              <p:cNvSpPr/>
              <p:nvPr/>
            </p:nvSpPr>
            <p:spPr>
              <a:xfrm flipV="1">
                <a:off x="126999" y="0"/>
                <a:ext cx="2" cy="35547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48810BB5-84A7-C768-95E0-A7F38000B7DB}"/>
                  </a:ext>
                </a:extLst>
              </p:cNvPr>
              <p:cNvSpPr/>
              <p:nvPr/>
            </p:nvSpPr>
            <p:spPr>
              <a:xfrm>
                <a:off x="504311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76BA1027-D7D3-9F28-D235-E1BA9E59AC8B}"/>
                  </a:ext>
                </a:extLst>
              </p:cNvPr>
              <p:cNvSpPr/>
              <p:nvPr/>
            </p:nvSpPr>
            <p:spPr>
              <a:xfrm>
                <a:off x="970320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9EEB0B63-9162-F2EB-E6A5-AFEA79268C5F}"/>
                  </a:ext>
                </a:extLst>
              </p:cNvPr>
              <p:cNvSpPr/>
              <p:nvPr/>
            </p:nvSpPr>
            <p:spPr>
              <a:xfrm>
                <a:off x="970320" y="2205620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B615B746-39CB-541E-0B97-50F28F15544F}"/>
                  </a:ext>
                </a:extLst>
              </p:cNvPr>
              <p:cNvSpPr/>
              <p:nvPr/>
            </p:nvSpPr>
            <p:spPr>
              <a:xfrm>
                <a:off x="1326971" y="236542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20248691-6522-E852-5BC7-87C5E0D0D7A0}"/>
                  </a:ext>
                </a:extLst>
              </p:cNvPr>
              <p:cNvSpPr/>
              <p:nvPr/>
            </p:nvSpPr>
            <p:spPr>
              <a:xfrm>
                <a:off x="1326971" y="2026418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5E9919E8-897C-FB30-D040-8D40A1EB3346}"/>
                  </a:ext>
                </a:extLst>
              </p:cNvPr>
              <p:cNvSpPr/>
              <p:nvPr/>
            </p:nvSpPr>
            <p:spPr>
              <a:xfrm>
                <a:off x="2011696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F08ADD0A-D169-B6C8-3713-08FEF643D6AE}"/>
                  </a:ext>
                </a:extLst>
              </p:cNvPr>
              <p:cNvSpPr/>
              <p:nvPr/>
            </p:nvSpPr>
            <p:spPr>
              <a:xfrm>
                <a:off x="2455833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18B921FE-CE8F-7DFB-6CD9-3CA508CA61CD}"/>
                  </a:ext>
                </a:extLst>
              </p:cNvPr>
              <p:cNvSpPr/>
              <p:nvPr/>
            </p:nvSpPr>
            <p:spPr>
              <a:xfrm>
                <a:off x="233131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D12847F8-9C3F-79B2-CFB7-272188CAF48A}"/>
                  </a:ext>
                </a:extLst>
              </p:cNvPr>
              <p:cNvSpPr/>
              <p:nvPr/>
            </p:nvSpPr>
            <p:spPr>
              <a:xfrm>
                <a:off x="274264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Income">
              <a:extLst>
                <a:ext uri="{FF2B5EF4-FFF2-40B4-BE49-F238E27FC236}">
                  <a16:creationId xmlns:a16="http://schemas.microsoft.com/office/drawing/2014/main" id="{84213549-3D09-5D68-B9A1-65A13339D034}"/>
                </a:ext>
              </a:extLst>
            </p:cNvPr>
            <p:cNvSpPr txBox="1"/>
            <p:nvPr/>
          </p:nvSpPr>
          <p:spPr>
            <a:xfrm>
              <a:off x="552432" y="1823812"/>
              <a:ext cx="623667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C166707C-3B86-6520-89A0-A3E12E36A719}"/>
                </a:ext>
              </a:extLst>
            </p:cNvPr>
            <p:cNvSpPr/>
            <p:nvPr/>
          </p:nvSpPr>
          <p:spPr>
            <a:xfrm>
              <a:off x="3300568" y="374348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BE8CC0D-F9F1-4039-FE94-120EA7A85D5F}"/>
                </a:ext>
              </a:extLst>
            </p:cNvPr>
            <p:cNvSpPr/>
            <p:nvPr/>
          </p:nvSpPr>
          <p:spPr>
            <a:xfrm>
              <a:off x="4646795" y="385067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255CD4C6-B22A-AD17-E9A2-5EB0F3D2273A}"/>
                </a:ext>
              </a:extLst>
            </p:cNvPr>
            <p:cNvSpPr/>
            <p:nvPr/>
          </p:nvSpPr>
          <p:spPr>
            <a:xfrm>
              <a:off x="4150353" y="342265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Straight Connector 58">
              <a:extLst>
                <a:ext uri="{FF2B5EF4-FFF2-40B4-BE49-F238E27FC236}">
                  <a16:creationId xmlns:a16="http://schemas.microsoft.com/office/drawing/2014/main" id="{C63B035F-2ECA-D6E1-7A27-FDC000BA1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81" y="2714481"/>
              <a:ext cx="4343009" cy="2262334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281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Overfitting and Ockham’s razor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D04E-E2E3-6110-59D4-A85E2028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4" y="1339755"/>
            <a:ext cx="9925974" cy="4306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484DE-4BA8-4191-1ED3-7CE46DFEECDF}"/>
              </a:ext>
            </a:extLst>
          </p:cNvPr>
          <p:cNvSpPr txBox="1"/>
          <p:nvPr/>
        </p:nvSpPr>
        <p:spPr>
          <a:xfrm>
            <a:off x="833716" y="5692513"/>
            <a:ext cx="992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AIMA 18.2: One answer is to prefer the </a:t>
            </a:r>
            <a:r>
              <a:rPr lang="en-US" b="1" i="1" dirty="0"/>
              <a:t>simplest</a:t>
            </a:r>
            <a:r>
              <a:rPr lang="en-US" i="1" dirty="0"/>
              <a:t> </a:t>
            </a:r>
            <a:r>
              <a:rPr lang="en-US" dirty="0"/>
              <a:t>hypothesis consistent with the data. This principle is called </a:t>
            </a:r>
            <a:r>
              <a:rPr lang="en-US" b="1" dirty="0"/>
              <a:t>Ockham’s razor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2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Performance Measure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AC9D6C-3F2A-41CD-E614-F20D3295C868}"/>
              </a:ext>
            </a:extLst>
          </p:cNvPr>
          <p:cNvSpPr txBox="1">
            <a:spLocks/>
          </p:cNvSpPr>
          <p:nvPr/>
        </p:nvSpPr>
        <p:spPr>
          <a:xfrm>
            <a:off x="599322" y="1211652"/>
            <a:ext cx="10087919" cy="48798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“ML” Coined by Arthur Samuel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Samuel Checkers-playing Program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ML is a Field of study that gives computers the ability to learn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     without being explicitly programmed (1959)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Well-posed learning problem by Tom Mitchell 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computer program is said to </a:t>
            </a:r>
            <a:r>
              <a:rPr lang="en-US" altLang="ko-Kore-KR" sz="18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</a:t>
            </a: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from experience E </a:t>
            </a:r>
            <a:r>
              <a:rPr lang="en-US" altLang="ko-Kore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w.r.t.</a:t>
            </a: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some task T and some performance measure P, if its performance on T as measured by P, improves w/ experience E.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 T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E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Performance P</a:t>
            </a:r>
          </a:p>
        </p:txBody>
      </p:sp>
    </p:spTree>
    <p:extLst>
      <p:ext uri="{BB962C8B-B14F-4D97-AF65-F5344CB8AC3E}">
        <p14:creationId xmlns:p14="http://schemas.microsoft.com/office/powerpoint/2010/main" val="1081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Performance Measure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D13906-87C3-4F71-BC66-C33EBC6BB128}"/>
              </a:ext>
            </a:extLst>
          </p:cNvPr>
          <p:cNvSpPr txBox="1">
            <a:spLocks/>
          </p:cNvSpPr>
          <p:nvPr/>
        </p:nvSpPr>
        <p:spPr>
          <a:xfrm>
            <a:off x="575598" y="1253411"/>
            <a:ext cx="10370308" cy="48347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Improve on task T, with respect to performance metric P, based on experience 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Playing checkers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8543D-EEB0-CEBE-E720-F0EC576C6D99}"/>
              </a:ext>
            </a:extLst>
          </p:cNvPr>
          <p:cNvSpPr txBox="1">
            <a:spLocks/>
          </p:cNvSpPr>
          <p:nvPr/>
        </p:nvSpPr>
        <p:spPr>
          <a:xfrm>
            <a:off x="575598" y="2871541"/>
            <a:ext cx="10370308" cy="11356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Recognizing hand-written words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322903-D98C-090A-1086-90E70712850A}"/>
              </a:ext>
            </a:extLst>
          </p:cNvPr>
          <p:cNvSpPr txBox="1">
            <a:spLocks/>
          </p:cNvSpPr>
          <p:nvPr/>
        </p:nvSpPr>
        <p:spPr>
          <a:xfrm>
            <a:off x="575598" y="4162457"/>
            <a:ext cx="10370308" cy="11356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Driving on four-lane highways using vision sensors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C3B9A-D9C0-EC38-5705-2E60B9938259}"/>
              </a:ext>
            </a:extLst>
          </p:cNvPr>
          <p:cNvSpPr txBox="1">
            <a:spLocks/>
          </p:cNvSpPr>
          <p:nvPr/>
        </p:nvSpPr>
        <p:spPr>
          <a:xfrm>
            <a:off x="575598" y="5453374"/>
            <a:ext cx="10370308" cy="48347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Categorize email messages as spam or legitimate.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</p:spTree>
    <p:extLst>
      <p:ext uri="{BB962C8B-B14F-4D97-AF65-F5344CB8AC3E}">
        <p14:creationId xmlns:p14="http://schemas.microsoft.com/office/powerpoint/2010/main" val="308857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Examples of ML problems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23421D-7EDC-BB9A-B77B-8B7E77865196}"/>
              </a:ext>
            </a:extLst>
          </p:cNvPr>
          <p:cNvSpPr txBox="1">
            <a:spLocks/>
          </p:cNvSpPr>
          <p:nvPr/>
        </p:nvSpPr>
        <p:spPr>
          <a:xfrm>
            <a:off x="471949" y="1271307"/>
            <a:ext cx="8229600" cy="2870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Pattern recognition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Face ID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Speech recognition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Medical Images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Spam Filtering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Optical Character Recognition (OCR)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FB6C5C-3B12-F007-C283-065FAF5E909C}"/>
              </a:ext>
            </a:extLst>
          </p:cNvPr>
          <p:cNvSpPr txBox="1">
            <a:spLocks/>
          </p:cNvSpPr>
          <p:nvPr/>
        </p:nvSpPr>
        <p:spPr>
          <a:xfrm>
            <a:off x="471949" y="4284668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Patterns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images, music, motion sequences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News, novels, articles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Text-to-speech (TTS)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10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Examples of ML problems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16432E-46B5-BBE5-6B14-8D9D3E33EADF}"/>
              </a:ext>
            </a:extLst>
          </p:cNvPr>
          <p:cNvSpPr txBox="1">
            <a:spLocks/>
          </p:cNvSpPr>
          <p:nvPr/>
        </p:nvSpPr>
        <p:spPr>
          <a:xfrm>
            <a:off x="471949" y="1393918"/>
            <a:ext cx="8229600" cy="2451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Recognizing anomalies: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credit card transactions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network traffics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patterns of signals from sensors at factories, power plants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32224-E869-2367-4974-F547DEC2F228}"/>
              </a:ext>
            </a:extLst>
          </p:cNvPr>
          <p:cNvSpPr txBox="1">
            <a:spLocks/>
          </p:cNvSpPr>
          <p:nvPr/>
        </p:nvSpPr>
        <p:spPr>
          <a:xfrm>
            <a:off x="471949" y="3845860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Planning/decision making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how to play games </a:t>
            </a:r>
          </a:p>
          <a:p>
            <a:pPr lvl="2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AlphaGo, AlphaStar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31E245-EE37-DB04-5332-CD3061067878}"/>
              </a:ext>
            </a:extLst>
          </p:cNvPr>
          <p:cNvSpPr txBox="1">
            <a:spLocks/>
          </p:cNvSpPr>
          <p:nvPr/>
        </p:nvSpPr>
        <p:spPr>
          <a:xfrm>
            <a:off x="5619558" y="3845859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Prediction: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Predict future stock prices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Currency exchange rates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Disease progression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09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Type of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F09D0C-4807-1E2B-DFAD-E174E1883785}"/>
              </a:ext>
            </a:extLst>
          </p:cNvPr>
          <p:cNvSpPr txBox="1">
            <a:spLocks/>
          </p:cNvSpPr>
          <p:nvPr/>
        </p:nvSpPr>
        <p:spPr>
          <a:xfrm>
            <a:off x="457200" y="1810776"/>
            <a:ext cx="8229600" cy="43153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+ desired labels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(w</a:t>
            </a: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/o</a:t>
            </a: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desired labels)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Semi-supervised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+ a few desired outputs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Reinforcement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Rewards from sequence of actions</a:t>
            </a:r>
          </a:p>
          <a:p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7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Study Introduction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BF417-2E08-61AD-186B-8C865EE2BB11}"/>
              </a:ext>
            </a:extLst>
          </p:cNvPr>
          <p:cNvSpPr txBox="1"/>
          <p:nvPr/>
        </p:nvSpPr>
        <p:spPr>
          <a:xfrm>
            <a:off x="575598" y="1201568"/>
            <a:ext cx="10596170" cy="450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ko-Kore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허준환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(junhwan26@korea.ac.kr)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매주 금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16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~18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Ref: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COSE361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자료를 기준으로 하되 이해를 도울 수 있는 자료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CS188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발췌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22-1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김현우 교수님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COSE361 </a:t>
            </a: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CS188 :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  <a:hlinkClick r:id="rId2"/>
              </a:rPr>
              <a:t>https://inst.eecs.berkeley.edu/~cs188/fa22/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311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Supervised Learning: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53424C3-FF27-1CE2-F677-8B0E62C0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86" y="1626183"/>
            <a:ext cx="6351516" cy="39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EE901F-C6CF-A53E-1564-B4680BE9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D7E2A914-974F-5BE7-90E8-BA206BFA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19" y="3313486"/>
            <a:ext cx="4704663" cy="3112919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E9DA907-2407-8843-DEA1-6C6BE27F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60" y="3048613"/>
            <a:ext cx="4704662" cy="352849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</p:spTree>
    <p:extLst>
      <p:ext uri="{BB962C8B-B14F-4D97-AF65-F5344CB8AC3E}">
        <p14:creationId xmlns:p14="http://schemas.microsoft.com/office/powerpoint/2010/main" val="153048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Supervised Learning: classification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EE901F-C6CF-A53E-1564-B4680BE9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568586A-BF07-AC85-5011-7E834CEC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93" y="1639771"/>
            <a:ext cx="7189474" cy="36512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59A5E5B-ED4F-6C8F-216B-20FADF8FB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25" y="3240742"/>
            <a:ext cx="7219665" cy="31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4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Unsupervised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696622" y="1272970"/>
            <a:ext cx="3615402" cy="1240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E3F6636-567F-3898-CBB7-B75856E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539" y="1668583"/>
            <a:ext cx="4370790" cy="368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18D9F-7C11-D4ED-E4E8-904EF2695291}"/>
              </a:ext>
            </a:extLst>
          </p:cNvPr>
          <p:cNvSpPr txBox="1"/>
          <p:nvPr/>
        </p:nvSpPr>
        <p:spPr>
          <a:xfrm>
            <a:off x="471949" y="2105074"/>
            <a:ext cx="609824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Find clusters (or hidden structure of 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Clustering, Dimensionality Reduction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F612876-638B-42DC-B8CD-57512887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25" y="3144476"/>
            <a:ext cx="7521322" cy="3208638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7C1455F3-6CE2-CAD9-2A80-5F8F4499107F}"/>
              </a:ext>
            </a:extLst>
          </p:cNvPr>
          <p:cNvSpPr/>
          <p:nvPr/>
        </p:nvSpPr>
        <p:spPr>
          <a:xfrm>
            <a:off x="1178925" y="6051892"/>
            <a:ext cx="7047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https://www.kaggle.com/cdabakoglu/clustering-mall-customers-k-means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7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Reinforcement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2AE7B-02DB-C425-714D-A0729560237E}"/>
              </a:ext>
            </a:extLst>
          </p:cNvPr>
          <p:cNvSpPr txBox="1">
            <a:spLocks/>
          </p:cNvSpPr>
          <p:nvPr/>
        </p:nvSpPr>
        <p:spPr>
          <a:xfrm>
            <a:off x="471949" y="1395138"/>
            <a:ext cx="9090212" cy="50472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a sequence of states and actions with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(delayed) rewards, output a policy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 is a mapping from state -&gt; actions that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tells you what to do in a given state</a:t>
            </a:r>
          </a:p>
          <a:p>
            <a:pPr>
              <a:lnSpc>
                <a:spcPct val="150000"/>
              </a:lnSpc>
            </a:pPr>
            <a:endParaRPr 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Examples: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Game playing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Robot in a maze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Balance a pole on your hand</a:t>
            </a:r>
          </a:p>
          <a:p>
            <a:pPr>
              <a:lnSpc>
                <a:spcPct val="150000"/>
              </a:lnSpc>
            </a:pP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9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The Agent-Environment Interface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80CF12-C432-7C5E-8845-E7441698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16" y="1280942"/>
            <a:ext cx="5464267" cy="1906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34C140-D5DC-79FF-1FC3-50E81C6BFDF3}"/>
              </a:ext>
            </a:extLst>
          </p:cNvPr>
          <p:cNvSpPr txBox="1">
            <a:spLocks/>
          </p:cNvSpPr>
          <p:nvPr/>
        </p:nvSpPr>
        <p:spPr>
          <a:xfrm>
            <a:off x="471949" y="3266456"/>
            <a:ext cx="11214847" cy="3364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 and environment interact at discrete time steps : t = 0, 1, 2, …,  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 observes state at step t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produces action at step t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gets resulting reward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 resulting next state :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D8F4374-CDDD-8D91-842F-5993F156EDAD}"/>
              </a:ext>
            </a:extLst>
          </p:cNvPr>
          <p:cNvSpPr/>
          <p:nvPr/>
        </p:nvSpPr>
        <p:spPr>
          <a:xfrm>
            <a:off x="9421790" y="6432277"/>
            <a:ext cx="2982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Slide credit:  Sutton &amp;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Barto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7FA86-FC72-0145-FF90-E15767D0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47" y="4764195"/>
            <a:ext cx="1094570" cy="368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39D05-4F71-8390-1B52-C9497F774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632" y="4047412"/>
            <a:ext cx="1713470" cy="4064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A2FAD4BA-7175-14A1-4C1D-F55A5385C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262" y="5443275"/>
            <a:ext cx="1699487" cy="406399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8DF72BB0-F2AD-2AFD-DCC0-8B43760FD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59" y="6268665"/>
            <a:ext cx="774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Training vs Test Distribution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D1595-A1ED-590B-B785-42C338F7A951}"/>
              </a:ext>
            </a:extLst>
          </p:cNvPr>
          <p:cNvSpPr txBox="1"/>
          <p:nvPr/>
        </p:nvSpPr>
        <p:spPr>
          <a:xfrm>
            <a:off x="575598" y="1421266"/>
            <a:ext cx="10087920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Assumption: training/test examples are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independently drawn from the same overall distribution.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examples are not independent, requires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	collective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test distribution is different, requires</a:t>
            </a:r>
          </a:p>
          <a:p>
            <a:pPr>
              <a:lnSpc>
                <a:spcPct val="150000"/>
              </a:lnSpc>
            </a:pPr>
            <a:r>
              <a:rPr lang="en-US" altLang="ko-Kore-KR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	transfer learning</a:t>
            </a: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DF8EEF9-16E2-67D6-D678-6300269E7CED}"/>
              </a:ext>
            </a:extLst>
          </p:cNvPr>
          <p:cNvSpPr/>
          <p:nvPr/>
        </p:nvSpPr>
        <p:spPr>
          <a:xfrm>
            <a:off x="9067532" y="6247611"/>
            <a:ext cx="2850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Slide credit: Ray Mooney</a:t>
            </a:r>
          </a:p>
        </p:txBody>
      </p:sp>
    </p:spTree>
    <p:extLst>
      <p:ext uri="{BB962C8B-B14F-4D97-AF65-F5344CB8AC3E}">
        <p14:creationId xmlns:p14="http://schemas.microsoft.com/office/powerpoint/2010/main" val="352431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Programming vs ML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FC121-A60B-1C67-2465-732CB981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819483"/>
            <a:ext cx="6091868" cy="386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236FA2-D316-D47B-1493-34E18378B38E}"/>
              </a:ext>
            </a:extLst>
          </p:cNvPr>
          <p:cNvSpPr txBox="1"/>
          <p:nvPr/>
        </p:nvSpPr>
        <p:spPr>
          <a:xfrm>
            <a:off x="7172325" y="1201568"/>
            <a:ext cx="4647640" cy="391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Keywords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X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Input, covariates, predictors, independent variable, features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Y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Output, label, dependent variable, response variable.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Model f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X-&gt;Y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9F9544-700E-0306-93B9-DCB249B59334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38AABE6-3823-8937-351B-6AB7266C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86" y="1626183"/>
            <a:ext cx="6351516" cy="39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0AA34F-E60A-EA01-0CF2-C30F1E13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DA6491C-F85C-3AD7-5648-0BC4D2F2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19" y="3313486"/>
            <a:ext cx="4704663" cy="3112919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18076D05-2B58-2D4A-612F-ADE2FC2F0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60" y="3048613"/>
            <a:ext cx="4704662" cy="3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Simple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83504F8-9F29-1950-4B6F-6051809F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69" y="3503127"/>
            <a:ext cx="2095500" cy="419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BD3557-3E05-39DE-552C-4F8D39518F67}"/>
              </a:ext>
            </a:extLst>
          </p:cNvPr>
          <p:cNvGrpSpPr/>
          <p:nvPr/>
        </p:nvGrpSpPr>
        <p:grpSpPr>
          <a:xfrm>
            <a:off x="515697" y="1834080"/>
            <a:ext cx="5681028" cy="4410088"/>
            <a:chOff x="552432" y="1823812"/>
            <a:chExt cx="4927049" cy="3753342"/>
          </a:xfrm>
        </p:grpSpPr>
        <p:graphicFrame>
          <p:nvGraphicFramePr>
            <p:cNvPr id="19" name="Table">
              <a:extLst>
                <a:ext uri="{FF2B5EF4-FFF2-40B4-BE49-F238E27FC236}">
                  <a16:creationId xmlns:a16="http://schemas.microsoft.com/office/drawing/2014/main" id="{22D44150-AE84-BBB4-517B-0712560C57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6537055"/>
                </p:ext>
              </p:extLst>
            </p:nvPr>
          </p:nvGraphicFramePr>
          <p:xfrm>
            <a:off x="1263472" y="1993743"/>
            <a:ext cx="4128638" cy="3269758"/>
          </p:xfrm>
          <a:graphic>
            <a:graphicData uri="http://schemas.openxmlformats.org/drawingml/2006/table">
              <a:tbl>
                <a:tblPr/>
                <a:tblGrid>
                  <a:gridCol w="4327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</a:tblGrid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FA8CD354-2048-7B92-66FF-6F1846E2044C}"/>
                </a:ext>
              </a:extLst>
            </p:cNvPr>
            <p:cNvSpPr/>
            <p:nvPr/>
          </p:nvSpPr>
          <p:spPr>
            <a:xfrm>
              <a:off x="1240457" y="1993724"/>
              <a:ext cx="4151642" cy="3276915"/>
            </a:xfrm>
            <a:prstGeom prst="rect">
              <a:avLst/>
            </a:prstGeom>
            <a:solidFill>
              <a:srgbClr val="FFFFFF">
                <a:alpha val="65668"/>
              </a:srgbClr>
            </a:solidFill>
            <a:ln w="25400" cap="flat">
              <a:solidFill>
                <a:srgbClr val="FFFFFF">
                  <a:alpha val="65668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Education">
              <a:extLst>
                <a:ext uri="{FF2B5EF4-FFF2-40B4-BE49-F238E27FC236}">
                  <a16:creationId xmlns:a16="http://schemas.microsoft.com/office/drawing/2014/main" id="{9F74B477-0DDE-B04E-AAD8-6F91C867A261}"/>
                </a:ext>
              </a:extLst>
            </p:cNvPr>
            <p:cNvSpPr txBox="1"/>
            <p:nvPr/>
          </p:nvSpPr>
          <p:spPr>
            <a:xfrm>
              <a:off x="4650057" y="5315211"/>
              <a:ext cx="829424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070F4C8-FAB5-3085-7E08-3999D4AD19D5}"/>
                </a:ext>
              </a:extLst>
            </p:cNvPr>
            <p:cNvGrpSpPr/>
            <p:nvPr/>
          </p:nvGrpSpPr>
          <p:grpSpPr>
            <a:xfrm>
              <a:off x="1136472" y="1835777"/>
              <a:ext cx="4343008" cy="3554748"/>
              <a:chOff x="0" y="0"/>
              <a:chExt cx="4343007" cy="3554746"/>
            </a:xfrm>
          </p:grpSpPr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F4EF6CE7-92F0-8412-ED2D-34845BF9CED9}"/>
                  </a:ext>
                </a:extLst>
              </p:cNvPr>
              <p:cNvSpPr/>
              <p:nvPr/>
            </p:nvSpPr>
            <p:spPr>
              <a:xfrm>
                <a:off x="0" y="3427746"/>
                <a:ext cx="4343008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4BC02032-B560-9FEE-FCBA-E6CD6A2EAAA0}"/>
                  </a:ext>
                </a:extLst>
              </p:cNvPr>
              <p:cNvSpPr/>
              <p:nvPr/>
            </p:nvSpPr>
            <p:spPr>
              <a:xfrm flipV="1">
                <a:off x="126999" y="0"/>
                <a:ext cx="2" cy="35547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48810BB5-84A7-C768-95E0-A7F38000B7DB}"/>
                  </a:ext>
                </a:extLst>
              </p:cNvPr>
              <p:cNvSpPr/>
              <p:nvPr/>
            </p:nvSpPr>
            <p:spPr>
              <a:xfrm>
                <a:off x="504311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76BA1027-D7D3-9F28-D235-E1BA9E59AC8B}"/>
                  </a:ext>
                </a:extLst>
              </p:cNvPr>
              <p:cNvSpPr/>
              <p:nvPr/>
            </p:nvSpPr>
            <p:spPr>
              <a:xfrm>
                <a:off x="970320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9EEB0B63-9162-F2EB-E6A5-AFEA79268C5F}"/>
                  </a:ext>
                </a:extLst>
              </p:cNvPr>
              <p:cNvSpPr/>
              <p:nvPr/>
            </p:nvSpPr>
            <p:spPr>
              <a:xfrm>
                <a:off x="970320" y="2205620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B615B746-39CB-541E-0B97-50F28F15544F}"/>
                  </a:ext>
                </a:extLst>
              </p:cNvPr>
              <p:cNvSpPr/>
              <p:nvPr/>
            </p:nvSpPr>
            <p:spPr>
              <a:xfrm>
                <a:off x="1326971" y="236542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20248691-6522-E852-5BC7-87C5E0D0D7A0}"/>
                  </a:ext>
                </a:extLst>
              </p:cNvPr>
              <p:cNvSpPr/>
              <p:nvPr/>
            </p:nvSpPr>
            <p:spPr>
              <a:xfrm>
                <a:off x="1326971" y="2026418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5E9919E8-897C-FB30-D040-8D40A1EB3346}"/>
                  </a:ext>
                </a:extLst>
              </p:cNvPr>
              <p:cNvSpPr/>
              <p:nvPr/>
            </p:nvSpPr>
            <p:spPr>
              <a:xfrm>
                <a:off x="2011696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F08ADD0A-D169-B6C8-3713-08FEF643D6AE}"/>
                  </a:ext>
                </a:extLst>
              </p:cNvPr>
              <p:cNvSpPr/>
              <p:nvPr/>
            </p:nvSpPr>
            <p:spPr>
              <a:xfrm>
                <a:off x="2455833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18B921FE-CE8F-7DFB-6CD9-3CA508CA61CD}"/>
                  </a:ext>
                </a:extLst>
              </p:cNvPr>
              <p:cNvSpPr/>
              <p:nvPr/>
            </p:nvSpPr>
            <p:spPr>
              <a:xfrm>
                <a:off x="233131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D12847F8-9C3F-79B2-CFB7-272188CAF48A}"/>
                  </a:ext>
                </a:extLst>
              </p:cNvPr>
              <p:cNvSpPr/>
              <p:nvPr/>
            </p:nvSpPr>
            <p:spPr>
              <a:xfrm>
                <a:off x="274264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Income">
              <a:extLst>
                <a:ext uri="{FF2B5EF4-FFF2-40B4-BE49-F238E27FC236}">
                  <a16:creationId xmlns:a16="http://schemas.microsoft.com/office/drawing/2014/main" id="{84213549-3D09-5D68-B9A1-65A13339D034}"/>
                </a:ext>
              </a:extLst>
            </p:cNvPr>
            <p:cNvSpPr txBox="1"/>
            <p:nvPr/>
          </p:nvSpPr>
          <p:spPr>
            <a:xfrm>
              <a:off x="552432" y="1823812"/>
              <a:ext cx="623667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C166707C-3B86-6520-89A0-A3E12E36A719}"/>
                </a:ext>
              </a:extLst>
            </p:cNvPr>
            <p:cNvSpPr/>
            <p:nvPr/>
          </p:nvSpPr>
          <p:spPr>
            <a:xfrm>
              <a:off x="3300568" y="374348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BE8CC0D-F9F1-4039-FE94-120EA7A85D5F}"/>
                </a:ext>
              </a:extLst>
            </p:cNvPr>
            <p:cNvSpPr/>
            <p:nvPr/>
          </p:nvSpPr>
          <p:spPr>
            <a:xfrm>
              <a:off x="4646795" y="385067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255CD4C6-B22A-AD17-E9A2-5EB0F3D2273A}"/>
                </a:ext>
              </a:extLst>
            </p:cNvPr>
            <p:cNvSpPr/>
            <p:nvPr/>
          </p:nvSpPr>
          <p:spPr>
            <a:xfrm>
              <a:off x="4150353" y="342265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Straight Connector 58">
              <a:extLst>
                <a:ext uri="{FF2B5EF4-FFF2-40B4-BE49-F238E27FC236}">
                  <a16:creationId xmlns:a16="http://schemas.microsoft.com/office/drawing/2014/main" id="{C63B035F-2ECA-D6E1-7A27-FDC000BA1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81" y="2714481"/>
              <a:ext cx="4343009" cy="2262334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2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7871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Multple</a:t>
            </a:r>
            <a:r>
              <a:rPr kumimoji="1" lang="en-US" altLang="ko-Kore-KR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(multivariate) 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Education">
            <a:extLst>
              <a:ext uri="{FF2B5EF4-FFF2-40B4-BE49-F238E27FC236}">
                <a16:creationId xmlns:a16="http://schemas.microsoft.com/office/drawing/2014/main" id="{0CEF62D1-F5D5-DAB3-63B9-EA370E6EBC80}"/>
              </a:ext>
            </a:extLst>
          </p:cNvPr>
          <p:cNvSpPr txBox="1"/>
          <p:nvPr/>
        </p:nvSpPr>
        <p:spPr>
          <a:xfrm>
            <a:off x="5607644" y="4678993"/>
            <a:ext cx="9563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AE70C9FB-B6E1-4CD6-3086-6106A8B662F0}"/>
              </a:ext>
            </a:extLst>
          </p:cNvPr>
          <p:cNvSpPr/>
          <p:nvPr/>
        </p:nvSpPr>
        <p:spPr>
          <a:xfrm flipH="1">
            <a:off x="685800" y="5067274"/>
            <a:ext cx="1860654" cy="105636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AD49305-92B1-81EB-F4C3-3F69686BAE72}"/>
              </a:ext>
            </a:extLst>
          </p:cNvPr>
          <p:cNvSpPr/>
          <p:nvPr/>
        </p:nvSpPr>
        <p:spPr>
          <a:xfrm flipV="1">
            <a:off x="2542795" y="1531027"/>
            <a:ext cx="2" cy="35547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6B495B8E-FAF6-54D9-3936-DC622678B6C7}"/>
              </a:ext>
            </a:extLst>
          </p:cNvPr>
          <p:cNvSpPr/>
          <p:nvPr/>
        </p:nvSpPr>
        <p:spPr>
          <a:xfrm>
            <a:off x="2052524" y="4447781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9A3BE5EB-2581-9C05-3986-FA440289EEE6}"/>
              </a:ext>
            </a:extLst>
          </p:cNvPr>
          <p:cNvSpPr/>
          <p:nvPr/>
        </p:nvSpPr>
        <p:spPr>
          <a:xfrm>
            <a:off x="2659914" y="4285928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F91C1377-BA7A-3E9A-2A23-CF4DCF67A1E9}"/>
              </a:ext>
            </a:extLst>
          </p:cNvPr>
          <p:cNvSpPr/>
          <p:nvPr/>
        </p:nvSpPr>
        <p:spPr>
          <a:xfrm>
            <a:off x="2654496" y="3914626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0A5DA51B-E557-FF71-CD9E-0385CAE25D66}"/>
              </a:ext>
            </a:extLst>
          </p:cNvPr>
          <p:cNvSpPr/>
          <p:nvPr/>
        </p:nvSpPr>
        <p:spPr>
          <a:xfrm>
            <a:off x="3174676" y="436788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AC147645-2C2C-868E-8B7A-47DC1BA44656}"/>
              </a:ext>
            </a:extLst>
          </p:cNvPr>
          <p:cNvSpPr/>
          <p:nvPr/>
        </p:nvSpPr>
        <p:spPr>
          <a:xfrm>
            <a:off x="3174676" y="3904142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0E1744D3-51A7-F7EE-F51A-B8F094B8C07B}"/>
              </a:ext>
            </a:extLst>
          </p:cNvPr>
          <p:cNvSpPr/>
          <p:nvPr/>
        </p:nvSpPr>
        <p:spPr>
          <a:xfrm>
            <a:off x="3819887" y="367955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335EDA8E-EC69-F042-DAE2-F8B1C280BE51}"/>
              </a:ext>
            </a:extLst>
          </p:cNvPr>
          <p:cNvSpPr/>
          <p:nvPr/>
        </p:nvSpPr>
        <p:spPr>
          <a:xfrm>
            <a:off x="4155657" y="403114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09A0CD22-5840-5A3B-B0B4-5A1995DEF126}"/>
              </a:ext>
            </a:extLst>
          </p:cNvPr>
          <p:cNvSpPr/>
          <p:nvPr/>
        </p:nvSpPr>
        <p:spPr>
          <a:xfrm>
            <a:off x="4444999" y="362271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E128F5C1-91CC-4AE7-E221-8AA4A9FB8866}"/>
              </a:ext>
            </a:extLst>
          </p:cNvPr>
          <p:cNvSpPr/>
          <p:nvPr/>
        </p:nvSpPr>
        <p:spPr>
          <a:xfrm>
            <a:off x="4914537" y="2995367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Income">
            <a:extLst>
              <a:ext uri="{FF2B5EF4-FFF2-40B4-BE49-F238E27FC236}">
                <a16:creationId xmlns:a16="http://schemas.microsoft.com/office/drawing/2014/main" id="{59E8DD95-7CA9-81BF-007E-0B831A8CE631}"/>
              </a:ext>
            </a:extLst>
          </p:cNvPr>
          <p:cNvSpPr txBox="1"/>
          <p:nvPr/>
        </p:nvSpPr>
        <p:spPr>
          <a:xfrm>
            <a:off x="2574066" y="1569752"/>
            <a:ext cx="71910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Income</a:t>
            </a:r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B0345894-97DA-4510-4938-922F6079F840}"/>
              </a:ext>
            </a:extLst>
          </p:cNvPr>
          <p:cNvSpPr/>
          <p:nvPr/>
        </p:nvSpPr>
        <p:spPr>
          <a:xfrm>
            <a:off x="3708315" y="4137666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70484219-CC80-A864-59F6-2EE15CB14065}"/>
              </a:ext>
            </a:extLst>
          </p:cNvPr>
          <p:cNvSpPr/>
          <p:nvPr/>
        </p:nvSpPr>
        <p:spPr>
          <a:xfrm>
            <a:off x="5041538" y="336549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24860A31-B25C-B98F-1C07-42C50D9E186F}"/>
              </a:ext>
            </a:extLst>
          </p:cNvPr>
          <p:cNvSpPr/>
          <p:nvPr/>
        </p:nvSpPr>
        <p:spPr>
          <a:xfrm>
            <a:off x="4282658" y="326545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A464F183-68C4-5AF3-11C9-4E3B345CC551}"/>
              </a:ext>
            </a:extLst>
          </p:cNvPr>
          <p:cNvSpPr/>
          <p:nvPr/>
        </p:nvSpPr>
        <p:spPr>
          <a:xfrm flipV="1">
            <a:off x="2527495" y="5060929"/>
            <a:ext cx="4142231" cy="379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Education">
            <a:extLst>
              <a:ext uri="{FF2B5EF4-FFF2-40B4-BE49-F238E27FC236}">
                <a16:creationId xmlns:a16="http://schemas.microsoft.com/office/drawing/2014/main" id="{E97DCE4A-87CA-6CBF-A98C-8D11AEADA016}"/>
              </a:ext>
            </a:extLst>
          </p:cNvPr>
          <p:cNvSpPr txBox="1"/>
          <p:nvPr/>
        </p:nvSpPr>
        <p:spPr>
          <a:xfrm>
            <a:off x="700090" y="5605670"/>
            <a:ext cx="408123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6027EDBF-81FB-7520-B29C-6796A1E2EFFC}"/>
              </a:ext>
            </a:extLst>
          </p:cNvPr>
          <p:cNvSpPr/>
          <p:nvPr/>
        </p:nvSpPr>
        <p:spPr>
          <a:xfrm>
            <a:off x="1530626" y="2335713"/>
            <a:ext cx="5139100" cy="3269957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E0D2783D-6285-C1E9-4993-3C401DBC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9" y="5693348"/>
            <a:ext cx="2413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General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56BBB49B-5BDF-62A0-F05D-D0A9F76FFE3F}"/>
              </a:ext>
            </a:extLst>
          </p:cNvPr>
          <p:cNvGrpSpPr/>
          <p:nvPr/>
        </p:nvGrpSpPr>
        <p:grpSpPr>
          <a:xfrm>
            <a:off x="1687276" y="1938247"/>
            <a:ext cx="3802541" cy="3028658"/>
            <a:chOff x="179615" y="1747879"/>
            <a:chExt cx="5797255" cy="4024809"/>
          </a:xfrm>
        </p:grpSpPr>
        <p:sp>
          <p:nvSpPr>
            <p:cNvPr id="5" name="Education">
              <a:extLst>
                <a:ext uri="{FF2B5EF4-FFF2-40B4-BE49-F238E27FC236}">
                  <a16:creationId xmlns:a16="http://schemas.microsoft.com/office/drawing/2014/main" id="{6EFF0C97-8BFE-F57F-13F0-412E45F08A77}"/>
                </a:ext>
              </a:extLst>
            </p:cNvPr>
            <p:cNvSpPr txBox="1"/>
            <p:nvPr/>
          </p:nvSpPr>
          <p:spPr>
            <a:xfrm>
              <a:off x="4494777" y="4775247"/>
              <a:ext cx="1482076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8D8DC9BA-9BEC-9A0F-DB51-3652F35A172B}"/>
                </a:ext>
              </a:extLst>
            </p:cNvPr>
            <p:cNvSpPr/>
            <p:nvPr/>
          </p:nvSpPr>
          <p:spPr>
            <a:xfrm flipH="1">
              <a:off x="180478" y="5163528"/>
              <a:ext cx="1198913" cy="60916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57D9F8FA-6F88-086D-6A82-5390BA278C67}"/>
                </a:ext>
              </a:extLst>
            </p:cNvPr>
            <p:cNvSpPr/>
            <p:nvPr/>
          </p:nvSpPr>
          <p:spPr>
            <a:xfrm flipV="1">
              <a:off x="1360432" y="1747879"/>
              <a:ext cx="2" cy="35547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C085927B-B2A2-D5AA-F758-E3C1F2C65EF2}"/>
                </a:ext>
              </a:extLst>
            </p:cNvPr>
            <p:cNvSpPr/>
            <p:nvPr/>
          </p:nvSpPr>
          <p:spPr>
            <a:xfrm>
              <a:off x="885461" y="454403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B5735C8-C9A0-46FA-C59E-F4895380587A}"/>
                </a:ext>
              </a:extLst>
            </p:cNvPr>
            <p:cNvSpPr/>
            <p:nvPr/>
          </p:nvSpPr>
          <p:spPr>
            <a:xfrm>
              <a:off x="1492851" y="438218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86EE4D93-5104-6CE0-3668-AAE52DEA9A17}"/>
                </a:ext>
              </a:extLst>
            </p:cNvPr>
            <p:cNvSpPr/>
            <p:nvPr/>
          </p:nvSpPr>
          <p:spPr>
            <a:xfrm>
              <a:off x="1487433" y="401087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5C2410-5853-D4FC-7B81-6FCB59B97C78}"/>
                </a:ext>
              </a:extLst>
            </p:cNvPr>
            <p:cNvSpPr/>
            <p:nvPr/>
          </p:nvSpPr>
          <p:spPr>
            <a:xfrm>
              <a:off x="2007613" y="446413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68C2B7F5-32F3-315E-E063-01A74953A4BC}"/>
                </a:ext>
              </a:extLst>
            </p:cNvPr>
            <p:cNvSpPr/>
            <p:nvPr/>
          </p:nvSpPr>
          <p:spPr>
            <a:xfrm>
              <a:off x="2007613" y="4000395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E1D4F942-D817-FE7B-C888-10EDAF67A553}"/>
                </a:ext>
              </a:extLst>
            </p:cNvPr>
            <p:cNvSpPr/>
            <p:nvPr/>
          </p:nvSpPr>
          <p:spPr>
            <a:xfrm>
              <a:off x="2652824" y="37758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2E04370D-671A-C82B-0932-7F3FAA8B9780}"/>
                </a:ext>
              </a:extLst>
            </p:cNvPr>
            <p:cNvSpPr/>
            <p:nvPr/>
          </p:nvSpPr>
          <p:spPr>
            <a:xfrm>
              <a:off x="2988594" y="412739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E35D93CC-B8EC-D958-74E3-9F6B501B3001}"/>
                </a:ext>
              </a:extLst>
            </p:cNvPr>
            <p:cNvSpPr/>
            <p:nvPr/>
          </p:nvSpPr>
          <p:spPr>
            <a:xfrm>
              <a:off x="3277936" y="371896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98850F42-92BF-E5B4-A2CF-23DAFD41FC7E}"/>
                </a:ext>
              </a:extLst>
            </p:cNvPr>
            <p:cNvSpPr/>
            <p:nvPr/>
          </p:nvSpPr>
          <p:spPr>
            <a:xfrm>
              <a:off x="3747474" y="3091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Income">
              <a:extLst>
                <a:ext uri="{FF2B5EF4-FFF2-40B4-BE49-F238E27FC236}">
                  <a16:creationId xmlns:a16="http://schemas.microsoft.com/office/drawing/2014/main" id="{F30CE18D-80E7-A1D9-B0EA-13BCF8AE718B}"/>
                </a:ext>
              </a:extLst>
            </p:cNvPr>
            <p:cNvSpPr txBox="1"/>
            <p:nvPr/>
          </p:nvSpPr>
          <p:spPr>
            <a:xfrm>
              <a:off x="1421045" y="1905845"/>
              <a:ext cx="1120204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A73B26BC-CA1B-0CC8-2D27-9BB119396B7C}"/>
                </a:ext>
              </a:extLst>
            </p:cNvPr>
            <p:cNvSpPr/>
            <p:nvPr/>
          </p:nvSpPr>
          <p:spPr>
            <a:xfrm>
              <a:off x="2541252" y="423391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B5B282E7-1A20-2522-D87D-C9DF214EB816}"/>
                </a:ext>
              </a:extLst>
            </p:cNvPr>
            <p:cNvSpPr/>
            <p:nvPr/>
          </p:nvSpPr>
          <p:spPr>
            <a:xfrm>
              <a:off x="3874475" y="34617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EC0927DE-7AC8-BF22-3703-75A9A3A53451}"/>
                </a:ext>
              </a:extLst>
            </p:cNvPr>
            <p:cNvSpPr/>
            <p:nvPr/>
          </p:nvSpPr>
          <p:spPr>
            <a:xfrm>
              <a:off x="3115595" y="33617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A867FCFB-D71D-7C73-C978-11C77C0D4EC3}"/>
                </a:ext>
              </a:extLst>
            </p:cNvPr>
            <p:cNvSpPr/>
            <p:nvPr/>
          </p:nvSpPr>
          <p:spPr>
            <a:xfrm flipV="1">
              <a:off x="1233433" y="5171394"/>
              <a:ext cx="4743437" cy="771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Education">
              <a:extLst>
                <a:ext uri="{FF2B5EF4-FFF2-40B4-BE49-F238E27FC236}">
                  <a16:creationId xmlns:a16="http://schemas.microsoft.com/office/drawing/2014/main" id="{7A83F4E8-2362-CB06-4F79-3B8FC77B11D6}"/>
                </a:ext>
              </a:extLst>
            </p:cNvPr>
            <p:cNvSpPr txBox="1"/>
            <p:nvPr/>
          </p:nvSpPr>
          <p:spPr>
            <a:xfrm>
              <a:off x="179615" y="5030671"/>
              <a:ext cx="758401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lang="en-US" kern="0" dirty="0">
                  <a:latin typeface="Helvetica"/>
                  <a:ea typeface="Helvetica"/>
                  <a:cs typeface="Helvetica"/>
                </a:rPr>
                <a:t>Age</a:t>
              </a:r>
              <a:endParaRPr kern="0" dirty="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3" name="Education">
            <a:extLst>
              <a:ext uri="{FF2B5EF4-FFF2-40B4-BE49-F238E27FC236}">
                <a16:creationId xmlns:a16="http://schemas.microsoft.com/office/drawing/2014/main" id="{ADB76C42-C345-2661-F003-D0396D0BFC18}"/>
              </a:ext>
            </a:extLst>
          </p:cNvPr>
          <p:cNvSpPr txBox="1"/>
          <p:nvPr/>
        </p:nvSpPr>
        <p:spPr>
          <a:xfrm>
            <a:off x="9188815" y="4172884"/>
            <a:ext cx="9721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921E56D-70B2-836D-E259-0B97823A8096}"/>
              </a:ext>
            </a:extLst>
          </p:cNvPr>
          <p:cNvSpPr/>
          <p:nvPr/>
        </p:nvSpPr>
        <p:spPr>
          <a:xfrm flipH="1">
            <a:off x="6358976" y="4465065"/>
            <a:ext cx="786392" cy="45839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DC116844-2E80-CEF3-7C71-710144EC2C53}"/>
              </a:ext>
            </a:extLst>
          </p:cNvPr>
          <p:cNvSpPr/>
          <p:nvPr/>
        </p:nvSpPr>
        <p:spPr>
          <a:xfrm flipV="1">
            <a:off x="7132933" y="1894798"/>
            <a:ext cx="1" cy="26749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5697D26E-E841-BB69-900C-3E3F089F4E1D}"/>
              </a:ext>
            </a:extLst>
          </p:cNvPr>
          <p:cNvSpPr/>
          <p:nvPr/>
        </p:nvSpPr>
        <p:spPr>
          <a:xfrm>
            <a:off x="6821389" y="399889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B4268BC2-98BB-C7D6-DECF-5F1A31856B9D}"/>
              </a:ext>
            </a:extLst>
          </p:cNvPr>
          <p:cNvSpPr/>
          <p:nvPr/>
        </p:nvSpPr>
        <p:spPr>
          <a:xfrm>
            <a:off x="6284108" y="4271294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950EBDAF-36E3-DA14-6335-5C7DBE9BD5F8}"/>
              </a:ext>
            </a:extLst>
          </p:cNvPr>
          <p:cNvSpPr/>
          <p:nvPr/>
        </p:nvSpPr>
        <p:spPr>
          <a:xfrm>
            <a:off x="6418963" y="391162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3BFDD002-8D19-89EA-7017-243991909AA2}"/>
              </a:ext>
            </a:extLst>
          </p:cNvPr>
          <p:cNvSpPr/>
          <p:nvPr/>
        </p:nvSpPr>
        <p:spPr>
          <a:xfrm>
            <a:off x="6616387" y="3892195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D73BCB6E-4D98-52BD-CD10-9EE90CBFC0CF}"/>
              </a:ext>
            </a:extLst>
          </p:cNvPr>
          <p:cNvSpPr/>
          <p:nvPr/>
        </p:nvSpPr>
        <p:spPr>
          <a:xfrm>
            <a:off x="7557432" y="3589810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9AC7E375-34D9-F0F3-CA04-42D93AE27F79}"/>
              </a:ext>
            </a:extLst>
          </p:cNvPr>
          <p:cNvSpPr/>
          <p:nvPr/>
        </p:nvSpPr>
        <p:spPr>
          <a:xfrm>
            <a:off x="7980640" y="3420812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1A26AEC9-316F-602C-6825-6180F5153635}"/>
              </a:ext>
            </a:extLst>
          </p:cNvPr>
          <p:cNvSpPr/>
          <p:nvPr/>
        </p:nvSpPr>
        <p:spPr>
          <a:xfrm>
            <a:off x="7914886" y="367307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09AA42AC-E183-661F-63F7-02B06B500D28}"/>
              </a:ext>
            </a:extLst>
          </p:cNvPr>
          <p:cNvSpPr/>
          <p:nvPr/>
        </p:nvSpPr>
        <p:spPr>
          <a:xfrm>
            <a:off x="8390664" y="3378036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60AF8AD-A483-01EE-DF72-F6A1906CCD42}"/>
              </a:ext>
            </a:extLst>
          </p:cNvPr>
          <p:cNvSpPr/>
          <p:nvPr/>
        </p:nvSpPr>
        <p:spPr>
          <a:xfrm>
            <a:off x="9134168" y="3724358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Income">
            <a:extLst>
              <a:ext uri="{FF2B5EF4-FFF2-40B4-BE49-F238E27FC236}">
                <a16:creationId xmlns:a16="http://schemas.microsoft.com/office/drawing/2014/main" id="{FA9CCA35-CCDD-C7EB-188A-3C130673C84F}"/>
              </a:ext>
            </a:extLst>
          </p:cNvPr>
          <p:cNvSpPr txBox="1"/>
          <p:nvPr/>
        </p:nvSpPr>
        <p:spPr>
          <a:xfrm>
            <a:off x="7172690" y="2013667"/>
            <a:ext cx="102818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Happiness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617C0C7B-175E-A508-FCDA-6839AAFA1416}"/>
              </a:ext>
            </a:extLst>
          </p:cNvPr>
          <p:cNvSpPr/>
          <p:nvPr/>
        </p:nvSpPr>
        <p:spPr>
          <a:xfrm>
            <a:off x="7281971" y="38321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26BE0D08-DA41-A909-E5A7-507EDF5DC554}"/>
              </a:ext>
            </a:extLst>
          </p:cNvPr>
          <p:cNvSpPr/>
          <p:nvPr/>
        </p:nvSpPr>
        <p:spPr>
          <a:xfrm>
            <a:off x="8781946" y="349968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70C2FECE-715D-F179-3A12-6A9AF3B8AB0D}"/>
              </a:ext>
            </a:extLst>
          </p:cNvPr>
          <p:cNvSpPr/>
          <p:nvPr/>
        </p:nvSpPr>
        <p:spPr>
          <a:xfrm>
            <a:off x="8200870" y="33468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C3C8646-2609-0521-C406-3052807F9FC9}"/>
              </a:ext>
            </a:extLst>
          </p:cNvPr>
          <p:cNvSpPr/>
          <p:nvPr/>
        </p:nvSpPr>
        <p:spPr>
          <a:xfrm flipV="1">
            <a:off x="7049631" y="4470984"/>
            <a:ext cx="3111320" cy="58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Education">
            <a:extLst>
              <a:ext uri="{FF2B5EF4-FFF2-40B4-BE49-F238E27FC236}">
                <a16:creationId xmlns:a16="http://schemas.microsoft.com/office/drawing/2014/main" id="{E8821DC0-E90B-5B73-FBB8-753281A81965}"/>
              </a:ext>
            </a:extLst>
          </p:cNvPr>
          <p:cNvSpPr txBox="1"/>
          <p:nvPr/>
        </p:nvSpPr>
        <p:spPr>
          <a:xfrm>
            <a:off x="6358410" y="4365090"/>
            <a:ext cx="497451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41" name="Picture 59">
            <a:extLst>
              <a:ext uri="{FF2B5EF4-FFF2-40B4-BE49-F238E27FC236}">
                <a16:creationId xmlns:a16="http://schemas.microsoft.com/office/drawing/2014/main" id="{74EE7257-FDE5-16B0-AC78-6086C3AA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5416611"/>
            <a:ext cx="2349500" cy="431800"/>
          </a:xfrm>
          <a:prstGeom prst="rect">
            <a:avLst/>
          </a:prstGeom>
        </p:spPr>
      </p:pic>
      <p:sp>
        <p:nvSpPr>
          <p:cNvPr id="42" name="Freeform 61">
            <a:extLst>
              <a:ext uri="{FF2B5EF4-FFF2-40B4-BE49-F238E27FC236}">
                <a16:creationId xmlns:a16="http://schemas.microsoft.com/office/drawing/2014/main" id="{2F685E78-7D7D-28D6-1DBE-EA60D5275FAE}"/>
              </a:ext>
            </a:extLst>
          </p:cNvPr>
          <p:cNvSpPr/>
          <p:nvPr/>
        </p:nvSpPr>
        <p:spPr>
          <a:xfrm>
            <a:off x="1553630" y="2476558"/>
            <a:ext cx="3816626" cy="2584174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2">
            <a:extLst>
              <a:ext uri="{FF2B5EF4-FFF2-40B4-BE49-F238E27FC236}">
                <a16:creationId xmlns:a16="http://schemas.microsoft.com/office/drawing/2014/main" id="{BF574B5C-8F6B-C9D0-CF3F-011E9478A701}"/>
              </a:ext>
            </a:extLst>
          </p:cNvPr>
          <p:cNvSpPr/>
          <p:nvPr/>
        </p:nvSpPr>
        <p:spPr>
          <a:xfrm rot="1076164">
            <a:off x="6215483" y="2798823"/>
            <a:ext cx="3471214" cy="2181012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0">
            <a:extLst>
              <a:ext uri="{FF2B5EF4-FFF2-40B4-BE49-F238E27FC236}">
                <a16:creationId xmlns:a16="http://schemas.microsoft.com/office/drawing/2014/main" id="{8B01E489-CDA6-A9EA-8297-10915964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48" y="6019985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General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56BBB49B-5BDF-62A0-F05D-D0A9F76FFE3F}"/>
              </a:ext>
            </a:extLst>
          </p:cNvPr>
          <p:cNvGrpSpPr/>
          <p:nvPr/>
        </p:nvGrpSpPr>
        <p:grpSpPr>
          <a:xfrm>
            <a:off x="1687276" y="1938247"/>
            <a:ext cx="3802541" cy="3028658"/>
            <a:chOff x="179615" y="1747879"/>
            <a:chExt cx="5797255" cy="4024809"/>
          </a:xfrm>
        </p:grpSpPr>
        <p:sp>
          <p:nvSpPr>
            <p:cNvPr id="5" name="Education">
              <a:extLst>
                <a:ext uri="{FF2B5EF4-FFF2-40B4-BE49-F238E27FC236}">
                  <a16:creationId xmlns:a16="http://schemas.microsoft.com/office/drawing/2014/main" id="{6EFF0C97-8BFE-F57F-13F0-412E45F08A77}"/>
                </a:ext>
              </a:extLst>
            </p:cNvPr>
            <p:cNvSpPr txBox="1"/>
            <p:nvPr/>
          </p:nvSpPr>
          <p:spPr>
            <a:xfrm>
              <a:off x="4494777" y="4775247"/>
              <a:ext cx="1482076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8D8DC9BA-9BEC-9A0F-DB51-3652F35A172B}"/>
                </a:ext>
              </a:extLst>
            </p:cNvPr>
            <p:cNvSpPr/>
            <p:nvPr/>
          </p:nvSpPr>
          <p:spPr>
            <a:xfrm flipH="1">
              <a:off x="180478" y="5163528"/>
              <a:ext cx="1198913" cy="60916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57D9F8FA-6F88-086D-6A82-5390BA278C67}"/>
                </a:ext>
              </a:extLst>
            </p:cNvPr>
            <p:cNvSpPr/>
            <p:nvPr/>
          </p:nvSpPr>
          <p:spPr>
            <a:xfrm flipV="1">
              <a:off x="1360432" y="1747879"/>
              <a:ext cx="2" cy="35547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C085927B-B2A2-D5AA-F758-E3C1F2C65EF2}"/>
                </a:ext>
              </a:extLst>
            </p:cNvPr>
            <p:cNvSpPr/>
            <p:nvPr/>
          </p:nvSpPr>
          <p:spPr>
            <a:xfrm>
              <a:off x="885461" y="454403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B5735C8-C9A0-46FA-C59E-F4895380587A}"/>
                </a:ext>
              </a:extLst>
            </p:cNvPr>
            <p:cNvSpPr/>
            <p:nvPr/>
          </p:nvSpPr>
          <p:spPr>
            <a:xfrm>
              <a:off x="1492851" y="438218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86EE4D93-5104-6CE0-3668-AAE52DEA9A17}"/>
                </a:ext>
              </a:extLst>
            </p:cNvPr>
            <p:cNvSpPr/>
            <p:nvPr/>
          </p:nvSpPr>
          <p:spPr>
            <a:xfrm>
              <a:off x="1487433" y="401087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5C2410-5853-D4FC-7B81-6FCB59B97C78}"/>
                </a:ext>
              </a:extLst>
            </p:cNvPr>
            <p:cNvSpPr/>
            <p:nvPr/>
          </p:nvSpPr>
          <p:spPr>
            <a:xfrm>
              <a:off x="2007613" y="446413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68C2B7F5-32F3-315E-E063-01A74953A4BC}"/>
                </a:ext>
              </a:extLst>
            </p:cNvPr>
            <p:cNvSpPr/>
            <p:nvPr/>
          </p:nvSpPr>
          <p:spPr>
            <a:xfrm>
              <a:off x="2007613" y="4000395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E1D4F942-D817-FE7B-C888-10EDAF67A553}"/>
                </a:ext>
              </a:extLst>
            </p:cNvPr>
            <p:cNvSpPr/>
            <p:nvPr/>
          </p:nvSpPr>
          <p:spPr>
            <a:xfrm>
              <a:off x="2652824" y="37758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2E04370D-671A-C82B-0932-7F3FAA8B9780}"/>
                </a:ext>
              </a:extLst>
            </p:cNvPr>
            <p:cNvSpPr/>
            <p:nvPr/>
          </p:nvSpPr>
          <p:spPr>
            <a:xfrm>
              <a:off x="2988594" y="412739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E35D93CC-B8EC-D958-74E3-9F6B501B3001}"/>
                </a:ext>
              </a:extLst>
            </p:cNvPr>
            <p:cNvSpPr/>
            <p:nvPr/>
          </p:nvSpPr>
          <p:spPr>
            <a:xfrm>
              <a:off x="3277936" y="371896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98850F42-92BF-E5B4-A2CF-23DAFD41FC7E}"/>
                </a:ext>
              </a:extLst>
            </p:cNvPr>
            <p:cNvSpPr/>
            <p:nvPr/>
          </p:nvSpPr>
          <p:spPr>
            <a:xfrm>
              <a:off x="3747474" y="3091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Income">
              <a:extLst>
                <a:ext uri="{FF2B5EF4-FFF2-40B4-BE49-F238E27FC236}">
                  <a16:creationId xmlns:a16="http://schemas.microsoft.com/office/drawing/2014/main" id="{F30CE18D-80E7-A1D9-B0EA-13BCF8AE718B}"/>
                </a:ext>
              </a:extLst>
            </p:cNvPr>
            <p:cNvSpPr txBox="1"/>
            <p:nvPr/>
          </p:nvSpPr>
          <p:spPr>
            <a:xfrm>
              <a:off x="1421045" y="1905845"/>
              <a:ext cx="1120204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A73B26BC-CA1B-0CC8-2D27-9BB119396B7C}"/>
                </a:ext>
              </a:extLst>
            </p:cNvPr>
            <p:cNvSpPr/>
            <p:nvPr/>
          </p:nvSpPr>
          <p:spPr>
            <a:xfrm>
              <a:off x="2541252" y="423391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B5B282E7-1A20-2522-D87D-C9DF214EB816}"/>
                </a:ext>
              </a:extLst>
            </p:cNvPr>
            <p:cNvSpPr/>
            <p:nvPr/>
          </p:nvSpPr>
          <p:spPr>
            <a:xfrm>
              <a:off x="3874475" y="34617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EC0927DE-7AC8-BF22-3703-75A9A3A53451}"/>
                </a:ext>
              </a:extLst>
            </p:cNvPr>
            <p:cNvSpPr/>
            <p:nvPr/>
          </p:nvSpPr>
          <p:spPr>
            <a:xfrm>
              <a:off x="3115595" y="33617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A867FCFB-D71D-7C73-C978-11C77C0D4EC3}"/>
                </a:ext>
              </a:extLst>
            </p:cNvPr>
            <p:cNvSpPr/>
            <p:nvPr/>
          </p:nvSpPr>
          <p:spPr>
            <a:xfrm flipV="1">
              <a:off x="1233433" y="5171394"/>
              <a:ext cx="4743437" cy="771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Education">
              <a:extLst>
                <a:ext uri="{FF2B5EF4-FFF2-40B4-BE49-F238E27FC236}">
                  <a16:creationId xmlns:a16="http://schemas.microsoft.com/office/drawing/2014/main" id="{7A83F4E8-2362-CB06-4F79-3B8FC77B11D6}"/>
                </a:ext>
              </a:extLst>
            </p:cNvPr>
            <p:cNvSpPr txBox="1"/>
            <p:nvPr/>
          </p:nvSpPr>
          <p:spPr>
            <a:xfrm>
              <a:off x="179615" y="5030671"/>
              <a:ext cx="758401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lang="en-US" kern="0" dirty="0">
                  <a:latin typeface="Helvetica"/>
                  <a:ea typeface="Helvetica"/>
                  <a:cs typeface="Helvetica"/>
                </a:rPr>
                <a:t>Age</a:t>
              </a:r>
              <a:endParaRPr kern="0" dirty="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3" name="Education">
            <a:extLst>
              <a:ext uri="{FF2B5EF4-FFF2-40B4-BE49-F238E27FC236}">
                <a16:creationId xmlns:a16="http://schemas.microsoft.com/office/drawing/2014/main" id="{ADB76C42-C345-2661-F003-D0396D0BFC18}"/>
              </a:ext>
            </a:extLst>
          </p:cNvPr>
          <p:cNvSpPr txBox="1"/>
          <p:nvPr/>
        </p:nvSpPr>
        <p:spPr>
          <a:xfrm>
            <a:off x="9188815" y="4172884"/>
            <a:ext cx="9721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921E56D-70B2-836D-E259-0B97823A8096}"/>
              </a:ext>
            </a:extLst>
          </p:cNvPr>
          <p:cNvSpPr/>
          <p:nvPr/>
        </p:nvSpPr>
        <p:spPr>
          <a:xfrm flipH="1">
            <a:off x="6358976" y="4465065"/>
            <a:ext cx="786392" cy="45839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DC116844-2E80-CEF3-7C71-710144EC2C53}"/>
              </a:ext>
            </a:extLst>
          </p:cNvPr>
          <p:cNvSpPr/>
          <p:nvPr/>
        </p:nvSpPr>
        <p:spPr>
          <a:xfrm flipV="1">
            <a:off x="7132933" y="1894798"/>
            <a:ext cx="1" cy="26749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5697D26E-E841-BB69-900C-3E3F089F4E1D}"/>
              </a:ext>
            </a:extLst>
          </p:cNvPr>
          <p:cNvSpPr/>
          <p:nvPr/>
        </p:nvSpPr>
        <p:spPr>
          <a:xfrm>
            <a:off x="6821389" y="399889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B4268BC2-98BB-C7D6-DECF-5F1A31856B9D}"/>
              </a:ext>
            </a:extLst>
          </p:cNvPr>
          <p:cNvSpPr/>
          <p:nvPr/>
        </p:nvSpPr>
        <p:spPr>
          <a:xfrm>
            <a:off x="6284108" y="4271294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950EBDAF-36E3-DA14-6335-5C7DBE9BD5F8}"/>
              </a:ext>
            </a:extLst>
          </p:cNvPr>
          <p:cNvSpPr/>
          <p:nvPr/>
        </p:nvSpPr>
        <p:spPr>
          <a:xfrm>
            <a:off x="6418963" y="391162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3BFDD002-8D19-89EA-7017-243991909AA2}"/>
              </a:ext>
            </a:extLst>
          </p:cNvPr>
          <p:cNvSpPr/>
          <p:nvPr/>
        </p:nvSpPr>
        <p:spPr>
          <a:xfrm>
            <a:off x="6616387" y="3892195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D73BCB6E-4D98-52BD-CD10-9EE90CBFC0CF}"/>
              </a:ext>
            </a:extLst>
          </p:cNvPr>
          <p:cNvSpPr/>
          <p:nvPr/>
        </p:nvSpPr>
        <p:spPr>
          <a:xfrm>
            <a:off x="7557432" y="3589810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9AC7E375-34D9-F0F3-CA04-42D93AE27F79}"/>
              </a:ext>
            </a:extLst>
          </p:cNvPr>
          <p:cNvSpPr/>
          <p:nvPr/>
        </p:nvSpPr>
        <p:spPr>
          <a:xfrm>
            <a:off x="7980640" y="3420812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1A26AEC9-316F-602C-6825-6180F5153635}"/>
              </a:ext>
            </a:extLst>
          </p:cNvPr>
          <p:cNvSpPr/>
          <p:nvPr/>
        </p:nvSpPr>
        <p:spPr>
          <a:xfrm>
            <a:off x="7914886" y="367307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09AA42AC-E183-661F-63F7-02B06B500D28}"/>
              </a:ext>
            </a:extLst>
          </p:cNvPr>
          <p:cNvSpPr/>
          <p:nvPr/>
        </p:nvSpPr>
        <p:spPr>
          <a:xfrm>
            <a:off x="8390664" y="3378036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60AF8AD-A483-01EE-DF72-F6A1906CCD42}"/>
              </a:ext>
            </a:extLst>
          </p:cNvPr>
          <p:cNvSpPr/>
          <p:nvPr/>
        </p:nvSpPr>
        <p:spPr>
          <a:xfrm>
            <a:off x="9134168" y="3724358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Income">
            <a:extLst>
              <a:ext uri="{FF2B5EF4-FFF2-40B4-BE49-F238E27FC236}">
                <a16:creationId xmlns:a16="http://schemas.microsoft.com/office/drawing/2014/main" id="{FA9CCA35-CCDD-C7EB-188A-3C130673C84F}"/>
              </a:ext>
            </a:extLst>
          </p:cNvPr>
          <p:cNvSpPr txBox="1"/>
          <p:nvPr/>
        </p:nvSpPr>
        <p:spPr>
          <a:xfrm>
            <a:off x="7172690" y="2013667"/>
            <a:ext cx="102818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Happiness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617C0C7B-175E-A508-FCDA-6839AAFA1416}"/>
              </a:ext>
            </a:extLst>
          </p:cNvPr>
          <p:cNvSpPr/>
          <p:nvPr/>
        </p:nvSpPr>
        <p:spPr>
          <a:xfrm>
            <a:off x="7281971" y="38321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26BE0D08-DA41-A909-E5A7-507EDF5DC554}"/>
              </a:ext>
            </a:extLst>
          </p:cNvPr>
          <p:cNvSpPr/>
          <p:nvPr/>
        </p:nvSpPr>
        <p:spPr>
          <a:xfrm>
            <a:off x="8781946" y="349968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70C2FECE-715D-F179-3A12-6A9AF3B8AB0D}"/>
              </a:ext>
            </a:extLst>
          </p:cNvPr>
          <p:cNvSpPr/>
          <p:nvPr/>
        </p:nvSpPr>
        <p:spPr>
          <a:xfrm>
            <a:off x="8200870" y="33468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C3C8646-2609-0521-C406-3052807F9FC9}"/>
              </a:ext>
            </a:extLst>
          </p:cNvPr>
          <p:cNvSpPr/>
          <p:nvPr/>
        </p:nvSpPr>
        <p:spPr>
          <a:xfrm flipV="1">
            <a:off x="7049631" y="4470984"/>
            <a:ext cx="3111320" cy="58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Education">
            <a:extLst>
              <a:ext uri="{FF2B5EF4-FFF2-40B4-BE49-F238E27FC236}">
                <a16:creationId xmlns:a16="http://schemas.microsoft.com/office/drawing/2014/main" id="{E8821DC0-E90B-5B73-FBB8-753281A81965}"/>
              </a:ext>
            </a:extLst>
          </p:cNvPr>
          <p:cNvSpPr txBox="1"/>
          <p:nvPr/>
        </p:nvSpPr>
        <p:spPr>
          <a:xfrm>
            <a:off x="6358410" y="4365090"/>
            <a:ext cx="497451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41" name="Picture 59">
            <a:extLst>
              <a:ext uri="{FF2B5EF4-FFF2-40B4-BE49-F238E27FC236}">
                <a16:creationId xmlns:a16="http://schemas.microsoft.com/office/drawing/2014/main" id="{74EE7257-FDE5-16B0-AC78-6086C3AA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5416611"/>
            <a:ext cx="2349500" cy="431800"/>
          </a:xfrm>
          <a:prstGeom prst="rect">
            <a:avLst/>
          </a:prstGeom>
        </p:spPr>
      </p:pic>
      <p:sp>
        <p:nvSpPr>
          <p:cNvPr id="42" name="Freeform 61">
            <a:extLst>
              <a:ext uri="{FF2B5EF4-FFF2-40B4-BE49-F238E27FC236}">
                <a16:creationId xmlns:a16="http://schemas.microsoft.com/office/drawing/2014/main" id="{2F685E78-7D7D-28D6-1DBE-EA60D5275FAE}"/>
              </a:ext>
            </a:extLst>
          </p:cNvPr>
          <p:cNvSpPr/>
          <p:nvPr/>
        </p:nvSpPr>
        <p:spPr>
          <a:xfrm>
            <a:off x="1553630" y="2476558"/>
            <a:ext cx="3816626" cy="2584174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2">
            <a:extLst>
              <a:ext uri="{FF2B5EF4-FFF2-40B4-BE49-F238E27FC236}">
                <a16:creationId xmlns:a16="http://schemas.microsoft.com/office/drawing/2014/main" id="{BF574B5C-8F6B-C9D0-CF3F-011E9478A701}"/>
              </a:ext>
            </a:extLst>
          </p:cNvPr>
          <p:cNvSpPr/>
          <p:nvPr/>
        </p:nvSpPr>
        <p:spPr>
          <a:xfrm rot="1076164">
            <a:off x="6215483" y="2798823"/>
            <a:ext cx="3471214" cy="2181012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0">
            <a:extLst>
              <a:ext uri="{FF2B5EF4-FFF2-40B4-BE49-F238E27FC236}">
                <a16:creationId xmlns:a16="http://schemas.microsoft.com/office/drawing/2014/main" id="{8B01E489-CDA6-A9EA-8297-10915964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48" y="6019985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Estimation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93E3A347-D96E-2A6D-E5FA-C8A41DBF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7" y="5872032"/>
            <a:ext cx="2095500" cy="419100"/>
          </a:xfrm>
          <a:prstGeom prst="rect">
            <a:avLst/>
          </a:prstGeom>
        </p:spPr>
      </p:pic>
      <p:graphicFrame>
        <p:nvGraphicFramePr>
          <p:cNvPr id="46" name="Table">
            <a:extLst>
              <a:ext uri="{FF2B5EF4-FFF2-40B4-BE49-F238E27FC236}">
                <a16:creationId xmlns:a16="http://schemas.microsoft.com/office/drawing/2014/main" id="{D7905CAD-5542-2785-6A53-A9C1BB6C0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714257"/>
              </p:ext>
            </p:extLst>
          </p:nvPr>
        </p:nvGraphicFramePr>
        <p:xfrm>
          <a:off x="3826476" y="1613098"/>
          <a:ext cx="4755487" cy="3724616"/>
        </p:xfrm>
        <a:graphic>
          <a:graphicData uri="http://schemas.openxmlformats.org/drawingml/2006/table">
            <a:tbl>
              <a:tblPr/>
              <a:tblGrid>
                <a:gridCol w="432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 dirty="0"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 dirty="0"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" name="Rectangle">
            <a:extLst>
              <a:ext uri="{FF2B5EF4-FFF2-40B4-BE49-F238E27FC236}">
                <a16:creationId xmlns:a16="http://schemas.microsoft.com/office/drawing/2014/main" id="{9BCCC74C-9228-E5FE-8558-EE5ECBD09414}"/>
              </a:ext>
            </a:extLst>
          </p:cNvPr>
          <p:cNvSpPr/>
          <p:nvPr/>
        </p:nvSpPr>
        <p:spPr>
          <a:xfrm>
            <a:off x="3851218" y="1536445"/>
            <a:ext cx="5143879" cy="3785110"/>
          </a:xfrm>
          <a:prstGeom prst="rect">
            <a:avLst/>
          </a:prstGeom>
          <a:solidFill>
            <a:srgbClr val="FFFFFF">
              <a:alpha val="65668"/>
            </a:srgbClr>
          </a:solidFill>
          <a:ln w="25400" cap="flat">
            <a:solidFill>
              <a:srgbClr val="FFFFFF">
                <a:alpha val="65668"/>
              </a:srgbClr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Education">
            <a:extLst>
              <a:ext uri="{FF2B5EF4-FFF2-40B4-BE49-F238E27FC236}">
                <a16:creationId xmlns:a16="http://schemas.microsoft.com/office/drawing/2014/main" id="{F8F9ABC9-E3A6-9322-5B1B-119BE338F364}"/>
              </a:ext>
            </a:extLst>
          </p:cNvPr>
          <p:cNvSpPr txBox="1"/>
          <p:nvPr/>
        </p:nvSpPr>
        <p:spPr>
          <a:xfrm>
            <a:off x="7799094" y="5448845"/>
            <a:ext cx="9563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grpSp>
        <p:nvGrpSpPr>
          <p:cNvPr id="49" name="Group">
            <a:extLst>
              <a:ext uri="{FF2B5EF4-FFF2-40B4-BE49-F238E27FC236}">
                <a16:creationId xmlns:a16="http://schemas.microsoft.com/office/drawing/2014/main" id="{1728F61C-8128-5D2E-735F-77736DEE2887}"/>
              </a:ext>
            </a:extLst>
          </p:cNvPr>
          <p:cNvGrpSpPr/>
          <p:nvPr/>
        </p:nvGrpSpPr>
        <p:grpSpPr>
          <a:xfrm>
            <a:off x="3680517" y="1531831"/>
            <a:ext cx="5019687" cy="3944981"/>
            <a:chOff x="0" y="-390233"/>
            <a:chExt cx="5019686" cy="3944979"/>
          </a:xfrm>
        </p:grpSpPr>
        <p:sp>
          <p:nvSpPr>
            <p:cNvPr id="50" name="Line">
              <a:extLst>
                <a:ext uri="{FF2B5EF4-FFF2-40B4-BE49-F238E27FC236}">
                  <a16:creationId xmlns:a16="http://schemas.microsoft.com/office/drawing/2014/main" id="{B8DB5AF1-8AAD-1DAB-D9F4-17109BE34467}"/>
                </a:ext>
              </a:extLst>
            </p:cNvPr>
            <p:cNvSpPr/>
            <p:nvPr/>
          </p:nvSpPr>
          <p:spPr>
            <a:xfrm flipV="1">
              <a:off x="0" y="3415647"/>
              <a:ext cx="5019686" cy="1209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4BAB90B9-3D96-2860-0ECB-1C78453D2A69}"/>
                </a:ext>
              </a:extLst>
            </p:cNvPr>
            <p:cNvSpPr/>
            <p:nvPr/>
          </p:nvSpPr>
          <p:spPr>
            <a:xfrm flipV="1">
              <a:off x="126999" y="-390233"/>
              <a:ext cx="4154" cy="394497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4C1870F9-3D7D-C2B4-C3B3-C6BC5B446CDB}"/>
                </a:ext>
              </a:extLst>
            </p:cNvPr>
            <p:cNvSpPr/>
            <p:nvPr/>
          </p:nvSpPr>
          <p:spPr>
            <a:xfrm>
              <a:off x="504311" y="26691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37533566-D07D-8FCC-33ED-9D77F4FAD873}"/>
                </a:ext>
              </a:extLst>
            </p:cNvPr>
            <p:cNvSpPr/>
            <p:nvPr/>
          </p:nvSpPr>
          <p:spPr>
            <a:xfrm>
              <a:off x="970320" y="26691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63BBD5-E383-D3B8-E5A2-C8AC8D3F08EE}"/>
                </a:ext>
              </a:extLst>
            </p:cNvPr>
            <p:cNvSpPr/>
            <p:nvPr/>
          </p:nvSpPr>
          <p:spPr>
            <a:xfrm>
              <a:off x="970320" y="2205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5E0984EC-5182-D574-A7C9-0FC7363C3692}"/>
                </a:ext>
              </a:extLst>
            </p:cNvPr>
            <p:cNvSpPr/>
            <p:nvPr/>
          </p:nvSpPr>
          <p:spPr>
            <a:xfrm>
              <a:off x="1326971" y="236542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D240C3F4-25F5-4E23-0F17-4E698258FD80}"/>
                </a:ext>
              </a:extLst>
            </p:cNvPr>
            <p:cNvSpPr/>
            <p:nvPr/>
          </p:nvSpPr>
          <p:spPr>
            <a:xfrm>
              <a:off x="1326971" y="2026418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D2401D14-ECF9-3A76-CC6F-55E65B0FEF80}"/>
                </a:ext>
              </a:extLst>
            </p:cNvPr>
            <p:cNvSpPr/>
            <p:nvPr/>
          </p:nvSpPr>
          <p:spPr>
            <a:xfrm>
              <a:off x="2011696" y="175530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954CF9CF-AD9D-72AD-C3DF-88DA152F8C69}"/>
                </a:ext>
              </a:extLst>
            </p:cNvPr>
            <p:cNvSpPr/>
            <p:nvPr/>
          </p:nvSpPr>
          <p:spPr>
            <a:xfrm>
              <a:off x="2455833" y="175530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6F6643DE-E9F9-4491-1AB5-E3312E955E67}"/>
                </a:ext>
              </a:extLst>
            </p:cNvPr>
            <p:cNvSpPr/>
            <p:nvPr/>
          </p:nvSpPr>
          <p:spPr>
            <a:xfrm>
              <a:off x="2331310" y="133551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AD1981B4-3C3B-3024-A504-4FFC8E139023}"/>
                </a:ext>
              </a:extLst>
            </p:cNvPr>
            <p:cNvSpPr/>
            <p:nvPr/>
          </p:nvSpPr>
          <p:spPr>
            <a:xfrm>
              <a:off x="2742640" y="133551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Income">
            <a:extLst>
              <a:ext uri="{FF2B5EF4-FFF2-40B4-BE49-F238E27FC236}">
                <a16:creationId xmlns:a16="http://schemas.microsoft.com/office/drawing/2014/main" id="{14EC13AA-141D-8F0F-E4F3-FABECD9B95DB}"/>
              </a:ext>
            </a:extLst>
          </p:cNvPr>
          <p:cNvSpPr txBox="1"/>
          <p:nvPr/>
        </p:nvSpPr>
        <p:spPr>
          <a:xfrm>
            <a:off x="3048862" y="1610060"/>
            <a:ext cx="71910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Income</a:t>
            </a:r>
          </a:p>
        </p:txBody>
      </p:sp>
      <p:sp>
        <p:nvSpPr>
          <p:cNvPr id="62" name="Circle">
            <a:extLst>
              <a:ext uri="{FF2B5EF4-FFF2-40B4-BE49-F238E27FC236}">
                <a16:creationId xmlns:a16="http://schemas.microsoft.com/office/drawing/2014/main" id="{508F8A4C-5F19-2F3C-9DFA-15E274A5BBA5}"/>
              </a:ext>
            </a:extLst>
          </p:cNvPr>
          <p:cNvSpPr/>
          <p:nvPr/>
        </p:nvSpPr>
        <p:spPr>
          <a:xfrm>
            <a:off x="5844613" y="3829771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Circle">
            <a:extLst>
              <a:ext uri="{FF2B5EF4-FFF2-40B4-BE49-F238E27FC236}">
                <a16:creationId xmlns:a16="http://schemas.microsoft.com/office/drawing/2014/main" id="{E892C6B3-F754-0635-9A0B-F47B0A0F5C78}"/>
              </a:ext>
            </a:extLst>
          </p:cNvPr>
          <p:cNvSpPr/>
          <p:nvPr/>
        </p:nvSpPr>
        <p:spPr>
          <a:xfrm>
            <a:off x="7190840" y="3936958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CE9FF61D-4B74-B670-67F6-74B26AEE7577}"/>
              </a:ext>
            </a:extLst>
          </p:cNvPr>
          <p:cNvSpPr/>
          <p:nvPr/>
        </p:nvSpPr>
        <p:spPr>
          <a:xfrm>
            <a:off x="6694398" y="3508937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3CD8FCF3-E9F9-2258-2E9C-ECEE1D98BBBA}"/>
              </a:ext>
            </a:extLst>
          </p:cNvPr>
          <p:cNvCxnSpPr>
            <a:cxnSpLocks/>
          </p:cNvCxnSpPr>
          <p:nvPr/>
        </p:nvCxnSpPr>
        <p:spPr>
          <a:xfrm flipV="1">
            <a:off x="3529926" y="3049800"/>
            <a:ext cx="4987454" cy="201330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09E50954-A1D3-EF74-B1B7-E8D477C553A2}"/>
              </a:ext>
            </a:extLst>
          </p:cNvPr>
          <p:cNvCxnSpPr>
            <a:cxnSpLocks/>
          </p:cNvCxnSpPr>
          <p:nvPr/>
        </p:nvCxnSpPr>
        <p:spPr>
          <a:xfrm flipV="1">
            <a:off x="3682326" y="1986389"/>
            <a:ext cx="4622042" cy="322911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27728CB0-80C6-3274-9828-DED7DA529529}"/>
              </a:ext>
            </a:extLst>
          </p:cNvPr>
          <p:cNvCxnSpPr>
            <a:cxnSpLocks/>
          </p:cNvCxnSpPr>
          <p:nvPr/>
        </p:nvCxnSpPr>
        <p:spPr>
          <a:xfrm flipV="1">
            <a:off x="3469314" y="3699439"/>
            <a:ext cx="4704802" cy="810091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9">
            <a:extLst>
              <a:ext uri="{FF2B5EF4-FFF2-40B4-BE49-F238E27FC236}">
                <a16:creationId xmlns:a16="http://schemas.microsoft.com/office/drawing/2014/main" id="{A08994C8-7E3B-90AB-7C70-2C9DB05CB69C}"/>
              </a:ext>
            </a:extLst>
          </p:cNvPr>
          <p:cNvCxnSpPr>
            <a:cxnSpLocks/>
          </p:cNvCxnSpPr>
          <p:nvPr/>
        </p:nvCxnSpPr>
        <p:spPr>
          <a:xfrm>
            <a:off x="3529926" y="4008813"/>
            <a:ext cx="5002260" cy="118647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6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680</Words>
  <Application>Microsoft Macintosh PowerPoint</Application>
  <PresentationFormat>와이드스크린</PresentationFormat>
  <Paragraphs>170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Helvetica</vt:lpstr>
      <vt:lpstr>Helvetica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21</cp:revision>
  <cp:lastPrinted>2022-10-06T10:02:21Z</cp:lastPrinted>
  <dcterms:created xsi:type="dcterms:W3CDTF">2022-09-30T06:36:40Z</dcterms:created>
  <dcterms:modified xsi:type="dcterms:W3CDTF">2023-01-04T12:59:26Z</dcterms:modified>
</cp:coreProperties>
</file>